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3" r:id="rId5"/>
    <p:sldId id="264" r:id="rId6"/>
    <p:sldId id="265" r:id="rId7"/>
    <p:sldId id="258" r:id="rId8"/>
    <p:sldId id="259" r:id="rId9"/>
    <p:sldId id="267" r:id="rId10"/>
    <p:sldId id="266" r:id="rId11"/>
    <p:sldId id="268" r:id="rId12"/>
    <p:sldId id="271" r:id="rId13"/>
    <p:sldId id="272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4C01E-68C8-45DF-B978-64090F16C13D}" type="datetimeFigureOut">
              <a:rPr lang="hr-HR" smtClean="0"/>
              <a:t>17.10.2016.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7C15-CEEB-4FE3-8E0A-AC3209BFCE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729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F578F-51FE-4DC3-9C23-4ECD84DBBCCB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/>
              <a:t>Iako nema jedne općeprihvaćene definicije QOL istraživači se uglavnom slažu da se može razlikovati (i mjeriti) objektivna i subjektivna QOL.</a:t>
            </a:r>
          </a:p>
        </p:txBody>
      </p:sp>
    </p:spTree>
    <p:extLst>
      <p:ext uri="{BB962C8B-B14F-4D97-AF65-F5344CB8AC3E}">
        <p14:creationId xmlns:p14="http://schemas.microsoft.com/office/powerpoint/2010/main" val="189737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09FEA91-77A2-4CBE-9626-F072A456C7C7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4317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76424" y="1030309"/>
            <a:ext cx="8791575" cy="247965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ULOGA OBITELJI U OČUVANJU KVALITETE ŽIVOTA OSOBA STARIJE ŽIVOTNE DOBI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76424" y="3786389"/>
            <a:ext cx="8791575" cy="25371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endParaRPr lang="hr-HR" cap="none" dirty="0" smtClean="0"/>
          </a:p>
          <a:p>
            <a:pPr>
              <a:lnSpc>
                <a:spcPct val="100000"/>
              </a:lnSpc>
            </a:pPr>
            <a:r>
              <a:rPr lang="hr-HR" cap="none" dirty="0" err="1"/>
              <a:t>d</a:t>
            </a:r>
            <a:r>
              <a:rPr lang="hr-HR" cap="none" dirty="0" err="1" smtClean="0"/>
              <a:t>r.sc</a:t>
            </a:r>
            <a:r>
              <a:rPr lang="hr-HR" cap="none" dirty="0" smtClean="0"/>
              <a:t>. Marija Alfirev</a:t>
            </a:r>
            <a:r>
              <a:rPr lang="hr-HR" cap="none" dirty="0"/>
              <a:t>,</a:t>
            </a:r>
            <a:r>
              <a:rPr lang="hr-HR" cap="none" dirty="0" smtClean="0"/>
              <a:t> Marija </a:t>
            </a:r>
            <a:r>
              <a:rPr lang="hr-HR" cap="none" dirty="0" err="1" smtClean="0"/>
              <a:t>Bačelić</a:t>
            </a:r>
            <a:r>
              <a:rPr lang="hr-HR" cap="none" dirty="0" smtClean="0"/>
              <a:t>, mag.soc.politike</a:t>
            </a:r>
          </a:p>
          <a:p>
            <a:pPr>
              <a:lnSpc>
                <a:spcPct val="100000"/>
              </a:lnSpc>
            </a:pPr>
            <a:r>
              <a:rPr lang="hr-HR" cap="none" dirty="0" smtClean="0"/>
              <a:t>Dom za starije osobe Tisno, Tisno</a:t>
            </a:r>
          </a:p>
          <a:p>
            <a:endParaRPr lang="hr-H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r-H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cap="none" dirty="0"/>
              <a:t>VII. Konferencija socijalnih </a:t>
            </a:r>
            <a:r>
              <a:rPr lang="pl-PL" cap="none" dirty="0" smtClean="0"/>
              <a:t>radnika “</a:t>
            </a:r>
            <a:r>
              <a:rPr lang="pl-PL" cap="none" dirty="0"/>
              <a:t>Sigurna obitelj – stabilno društvo”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cap="none" dirty="0" smtClean="0"/>
              <a:t>Opatija, 12</a:t>
            </a:r>
            <a:r>
              <a:rPr lang="pl-PL" cap="none" dirty="0"/>
              <a:t>.-14.10.2016.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cap="none" dirty="0" smtClean="0"/>
              <a:t>Tematsko područje: Obitelj i osobe starije životne dobi</a:t>
            </a:r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34263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POSTUPAK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Za ispitivanje zadovoljstva životom koristili smo skalu od 5 stupnjeva gdje je:</a:t>
            </a:r>
          </a:p>
          <a:p>
            <a:pPr marL="0" indent="0">
              <a:buNone/>
            </a:pPr>
            <a:r>
              <a:rPr lang="hr-HR" dirty="0" smtClean="0"/>
              <a:t>1 </a:t>
            </a:r>
            <a:r>
              <a:rPr lang="hr-HR" dirty="0"/>
              <a:t>– vrlo nezadovoljan</a:t>
            </a:r>
          </a:p>
          <a:p>
            <a:pPr marL="0" indent="0">
              <a:buNone/>
            </a:pPr>
            <a:r>
              <a:rPr lang="hr-HR" dirty="0" smtClean="0"/>
              <a:t>2 </a:t>
            </a:r>
            <a:r>
              <a:rPr lang="hr-HR" dirty="0"/>
              <a:t>– donekle nezadovoljan</a:t>
            </a:r>
          </a:p>
          <a:p>
            <a:pPr marL="0" indent="0">
              <a:buNone/>
            </a:pPr>
            <a:r>
              <a:rPr lang="hr-HR" dirty="0" smtClean="0"/>
              <a:t>3 </a:t>
            </a:r>
            <a:r>
              <a:rPr lang="hr-HR" dirty="0"/>
              <a:t>– niti zadovoljan, niti nezadovoljan</a:t>
            </a:r>
          </a:p>
          <a:p>
            <a:pPr marL="0" indent="0">
              <a:buNone/>
            </a:pPr>
            <a:r>
              <a:rPr lang="hr-HR" dirty="0" smtClean="0"/>
              <a:t>4 </a:t>
            </a:r>
            <a:r>
              <a:rPr lang="hr-HR" dirty="0"/>
              <a:t>– donekle  zadovoljan</a:t>
            </a:r>
          </a:p>
          <a:p>
            <a:pPr marL="0" indent="0">
              <a:buNone/>
            </a:pPr>
            <a:r>
              <a:rPr lang="hr-HR" dirty="0" smtClean="0"/>
              <a:t>5 </a:t>
            </a:r>
            <a:r>
              <a:rPr lang="hr-HR" dirty="0"/>
              <a:t>– vrlo </a:t>
            </a:r>
            <a:r>
              <a:rPr lang="hr-HR" dirty="0" smtClean="0"/>
              <a:t>zadovoljan</a:t>
            </a:r>
          </a:p>
          <a:p>
            <a:r>
              <a:rPr lang="hr-HR" dirty="0" smtClean="0"/>
              <a:t>U svrhu ispitivanja odnosa s članovima obitelji koristili smo individualni intervju od 3 pitanja (za korisnike i za članove obitelji)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4764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/>
          <a:lstStyle/>
          <a:p>
            <a:pPr algn="ctr"/>
            <a:r>
              <a:rPr lang="hr-HR" dirty="0" smtClean="0"/>
              <a:t>skala zadovoljstva životom</a:t>
            </a:r>
            <a:endParaRPr lang="hr-HR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642893"/>
              </p:ext>
            </p:extLst>
          </p:nvPr>
        </p:nvGraphicFramePr>
        <p:xfrm>
          <a:off x="2176530" y="1911061"/>
          <a:ext cx="7379594" cy="3904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4229002" imgH="2676458" progId="Excel.Sheet.12">
                  <p:embed/>
                </p:oleObj>
              </mc:Choice>
              <mc:Fallback>
                <p:oleObj name="Worksheet" r:id="rId4" imgW="4229002" imgH="26764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6530" y="1911061"/>
                        <a:ext cx="7379594" cy="3904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50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183056"/>
              </p:ext>
            </p:extLst>
          </p:nvPr>
        </p:nvGraphicFramePr>
        <p:xfrm>
          <a:off x="2253803" y="1368582"/>
          <a:ext cx="7482625" cy="3390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4" imgW="5276702" imgH="2390638" progId="Excel.Sheet.12">
                  <p:embed/>
                </p:oleObj>
              </mc:Choice>
              <mc:Fallback>
                <p:oleObj name="Worksheet" r:id="rId4" imgW="5276702" imgH="23906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3803" y="1368582"/>
                        <a:ext cx="7482625" cy="3390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21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upitnik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Upitnik za korisnike: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Opišite kako ste odlučili doći u Dom?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Kakav je Vaš život bio prije dolaska u Dom i s kim ste se najbolje slagali?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Opišite kakav je Vaš život sada i s kim se najbolje slažete?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19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hr-HR" dirty="0" smtClean="0"/>
              <a:t>Upitnik za članove obitelji: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Kakav je Vaš odnos bio s ______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Opišite kakav je Vaš odnos sada.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Opišite suradnju s osobljem Doma.</a:t>
            </a:r>
            <a:endParaRPr lang="hr-HR" sz="1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UMJESTO ZAKLJUČKA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Kvaliteta života u starosti predstavlja suodnos subjektivnih karakteristika pojedinca upotpunjena životnim iskustvom i kvalitetom odnosa s članovima obitelji.</a:t>
            </a:r>
          </a:p>
          <a:p>
            <a:r>
              <a:rPr lang="hr-HR" dirty="0" smtClean="0"/>
              <a:t>Odlazak </a:t>
            </a:r>
            <a:r>
              <a:rPr lang="hr-HR" dirty="0"/>
              <a:t>u Dom osobama starije životne dobi predstavlja stresno razdoblje koje obuhvaća pojavu brojnih promjena u životu </a:t>
            </a:r>
            <a:r>
              <a:rPr lang="hr-HR" dirty="0" smtClean="0"/>
              <a:t>osobe, stoga podrška i čvrste socijalne mreže uvelike utječu na prihvaćanje životnih promjena te poimanje samoga sebe i vlastite kvalitete života.</a:t>
            </a:r>
          </a:p>
          <a:p>
            <a:pPr marL="0" indent="0">
              <a:buNone/>
            </a:pPr>
            <a:endParaRPr lang="hr-HR" sz="1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/>
              <a:t>Kvalitetu života definiramo...</a:t>
            </a:r>
            <a:endParaRPr lang="en-GB" altLang="sr-Latn-RS" sz="4000" dirty="0"/>
          </a:p>
        </p:txBody>
      </p:sp>
      <p:sp>
        <p:nvSpPr>
          <p:cNvPr id="41989" name="Text Box 5"/>
          <p:cNvSpPr txBox="1">
            <a:spLocks noGrp="1" noChangeArrowheads="1"/>
          </p:cNvSpPr>
          <p:nvPr>
            <p:ph type="body" idx="1"/>
          </p:nvPr>
        </p:nvSpPr>
        <p:spPr>
          <a:xfrm>
            <a:off x="2063750" y="1628776"/>
            <a:ext cx="8229600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hr-HR" altLang="sr-Latn-RS" dirty="0">
              <a:effectLst/>
            </a:endParaRPr>
          </a:p>
          <a:p>
            <a:pPr>
              <a:lnSpc>
                <a:spcPct val="90000"/>
              </a:lnSpc>
            </a:pPr>
            <a:r>
              <a:rPr lang="hr-HR" altLang="sr-Latn-RS" dirty="0">
                <a:effectLst/>
              </a:rPr>
              <a:t>Kvaliteta života kao sveukupno opće blagostanje koje uključuje objektivne čimbenike i subjektivno vrednovanje fizičkog, materijalnog, socijalnog i emotivnog blagostanja, zajedno s osobnim razvojem i svrhovitom aktivnošću, a sve vrednovano kroz osobni skup vrijednosti pojedinca.</a:t>
            </a:r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i="1" dirty="0">
                <a:effectLst/>
              </a:rPr>
              <a:t>(</a:t>
            </a:r>
            <a:r>
              <a:rPr lang="hr-HR" altLang="sr-Latn-RS" i="1" dirty="0" err="1">
                <a:effectLst/>
              </a:rPr>
              <a:t>Felce</a:t>
            </a:r>
            <a:r>
              <a:rPr lang="hr-HR" altLang="sr-Latn-RS" i="1" dirty="0">
                <a:effectLst/>
              </a:rPr>
              <a:t> i </a:t>
            </a:r>
            <a:r>
              <a:rPr lang="hr-HR" altLang="sr-Latn-RS" i="1" dirty="0" err="1">
                <a:effectLst/>
              </a:rPr>
              <a:t>Pery</a:t>
            </a:r>
            <a:r>
              <a:rPr lang="hr-HR" altLang="sr-Latn-RS" i="1" dirty="0">
                <a:effectLst/>
              </a:rPr>
              <a:t>, 1995.)</a:t>
            </a:r>
            <a:endParaRPr lang="en-GB" altLang="sr-Latn-R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56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208214" y="1125538"/>
            <a:ext cx="81565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r-HR" altLang="sr-Latn-RS" dirty="0">
                <a:latin typeface="+mn-lt"/>
              </a:rPr>
              <a:t>Kvaliteta života je subjektivno </a:t>
            </a:r>
            <a:r>
              <a:rPr lang="hr-HR" altLang="sr-Latn-RS" dirty="0" smtClean="0">
                <a:latin typeface="+mn-lt"/>
              </a:rPr>
              <a:t>doživljavanje </a:t>
            </a:r>
            <a:r>
              <a:rPr lang="hr-HR" altLang="sr-Latn-RS" dirty="0">
                <a:latin typeface="+mn-lt"/>
              </a:rPr>
              <a:t>vlastitog života određeno </a:t>
            </a:r>
            <a:r>
              <a:rPr lang="hr-HR" altLang="sr-Latn-RS" b="1" dirty="0">
                <a:solidFill>
                  <a:srgbClr val="FFFF00"/>
                </a:solidFill>
                <a:latin typeface="+mn-lt"/>
              </a:rPr>
              <a:t>objektivnim okolnostima</a:t>
            </a:r>
            <a:r>
              <a:rPr lang="hr-HR" altLang="sr-Latn-RS" dirty="0">
                <a:latin typeface="+mn-lt"/>
              </a:rPr>
              <a:t> u kojima osoba živi, </a:t>
            </a:r>
            <a:r>
              <a:rPr lang="hr-HR" altLang="sr-Latn-RS" b="1" dirty="0">
                <a:solidFill>
                  <a:srgbClr val="FFFF00"/>
                </a:solidFill>
                <a:latin typeface="+mn-lt"/>
              </a:rPr>
              <a:t>karakteristikama ličnosti</a:t>
            </a:r>
            <a:r>
              <a:rPr lang="hr-HR" altLang="sr-Latn-RS" dirty="0">
                <a:latin typeface="+mn-lt"/>
              </a:rPr>
              <a:t> koje utječu na doživljavanje realnosti i specifičnim </a:t>
            </a:r>
            <a:r>
              <a:rPr lang="hr-HR" altLang="sr-Latn-RS" b="1" dirty="0">
                <a:solidFill>
                  <a:srgbClr val="FFFF00"/>
                </a:solidFill>
                <a:latin typeface="+mn-lt"/>
              </a:rPr>
              <a:t>životnim iskustvom</a:t>
            </a:r>
            <a:r>
              <a:rPr lang="hr-HR" altLang="sr-Latn-RS" dirty="0">
                <a:latin typeface="+mn-lt"/>
              </a:rPr>
              <a:t> te osobe.</a:t>
            </a:r>
          </a:p>
          <a:p>
            <a:pPr>
              <a:buFont typeface="Wingdings" panose="05000000000000000000" pitchFamily="2" charset="2"/>
              <a:buNone/>
            </a:pPr>
            <a:endParaRPr lang="hr-HR" altLang="sr-Latn-RS" dirty="0">
              <a:latin typeface="+mn-lt"/>
            </a:endParaRPr>
          </a:p>
          <a:p>
            <a:pPr algn="r">
              <a:buFont typeface="Wingdings" panose="05000000000000000000" pitchFamily="2" charset="2"/>
              <a:buNone/>
            </a:pPr>
            <a:r>
              <a:rPr lang="hr-HR" altLang="sr-Latn-RS" i="1" dirty="0">
                <a:latin typeface="+mn-lt"/>
              </a:rPr>
              <a:t>(Krizmanić i Kolesarić,  1989.)</a:t>
            </a:r>
            <a:endParaRPr lang="en-GB" altLang="sr-Latn-R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47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7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hr-HR" altLang="sr-Latn-RS" sz="2800" dirty="0" smtClean="0"/>
              <a:t>temeljni </a:t>
            </a:r>
            <a:r>
              <a:rPr lang="hr-HR" altLang="sr-Latn-RS" sz="2800" dirty="0"/>
              <a:t>model kvalitete života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2063751" y="1989138"/>
            <a:ext cx="2303463" cy="1384995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2400" dirty="0"/>
              <a:t>OBJEKTIVNA</a:t>
            </a:r>
          </a:p>
          <a:p>
            <a:pPr algn="ctr">
              <a:spcBef>
                <a:spcPct val="50000"/>
              </a:spcBef>
            </a:pPr>
            <a:r>
              <a:rPr lang="hr-HR" altLang="sr-Latn-RS" sz="2400" dirty="0"/>
              <a:t>kvaliteta života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5808663" y="1989138"/>
            <a:ext cx="2449512" cy="1014412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2400" dirty="0"/>
              <a:t>SUBJEKTIVNA</a:t>
            </a:r>
          </a:p>
          <a:p>
            <a:pPr algn="ctr">
              <a:spcBef>
                <a:spcPct val="50000"/>
              </a:spcBef>
            </a:pPr>
            <a:r>
              <a:rPr lang="hr-HR" altLang="sr-Latn-RS" sz="2400" dirty="0"/>
              <a:t>kvaliteta života</a:t>
            </a: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4079875" y="4941889"/>
            <a:ext cx="2808288" cy="1379537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altLang="sr-Latn-RS" sz="2400" dirty="0"/>
              <a:t>UKUPNA </a:t>
            </a:r>
          </a:p>
          <a:p>
            <a:pPr algn="ctr">
              <a:spcBef>
                <a:spcPct val="50000"/>
              </a:spcBef>
            </a:pPr>
            <a:r>
              <a:rPr lang="hr-HR" altLang="sr-Latn-RS" sz="2400" dirty="0"/>
              <a:t>KVALITETA   ŽIVOTA</a:t>
            </a:r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3287714" y="3213100"/>
            <a:ext cx="1728787" cy="12954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 flipH="1">
            <a:off x="5737225" y="3213100"/>
            <a:ext cx="1366838" cy="12954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14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r>
              <a:rPr lang="en-US" altLang="sr-Latn-RS" dirty="0" err="1"/>
              <a:t>Subjektivna</a:t>
            </a:r>
            <a:r>
              <a:rPr lang="en-US" altLang="sr-Latn-RS" dirty="0"/>
              <a:t> </a:t>
            </a:r>
            <a:r>
              <a:rPr lang="en-US" altLang="sr-Latn-RS" dirty="0" err="1"/>
              <a:t>kvaliteta</a:t>
            </a:r>
            <a:r>
              <a:rPr lang="en-US" altLang="sr-Latn-RS" dirty="0"/>
              <a:t> </a:t>
            </a:r>
            <a:r>
              <a:rPr lang="en-US" altLang="sr-Latn-RS" dirty="0" err="1"/>
              <a:t>života</a:t>
            </a:r>
            <a:endParaRPr lang="en-US" altLang="sr-Latn-R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0"/>
            <a:ext cx="8458200" cy="5486400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r-HR" altLang="sr-Latn-RS" b="1" dirty="0">
                <a:solidFill>
                  <a:schemeClr val="hlink"/>
                </a:solidFill>
              </a:rPr>
              <a:t>Zadovoljstvo životom:</a:t>
            </a:r>
          </a:p>
          <a:p>
            <a:pPr>
              <a:spcBef>
                <a:spcPct val="0"/>
              </a:spcBef>
            </a:pPr>
            <a:r>
              <a:rPr lang="hr-HR" altLang="sr-Latn-RS" dirty="0"/>
              <a:t>subjektivni doživljaj kvalitete života,</a:t>
            </a:r>
          </a:p>
          <a:p>
            <a:pPr>
              <a:spcBef>
                <a:spcPct val="0"/>
              </a:spcBef>
            </a:pPr>
            <a:r>
              <a:rPr lang="hr-HR" altLang="sr-Latn-RS" dirty="0"/>
              <a:t>kognitivna </a:t>
            </a:r>
            <a:r>
              <a:rPr lang="hr-HR" altLang="sr-Latn-RS" dirty="0" smtClean="0"/>
              <a:t>evaluacija </a:t>
            </a:r>
            <a:r>
              <a:rPr lang="hr-HR" altLang="sr-Latn-RS" dirty="0"/>
              <a:t>cjelokupnog života kroz koju pojedinac procjenjuje svoj vlastiti život.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hr-HR" altLang="sr-Latn-RS" dirty="0"/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r-HR" altLang="sr-Latn-RS" dirty="0"/>
              <a:t>Vodeći istraživači u tom području shvaćaju zadovoljstvo životom ("</a:t>
            </a:r>
            <a:r>
              <a:rPr lang="hr-HR" altLang="sr-Latn-RS" dirty="0" err="1"/>
              <a:t>satisfaction</a:t>
            </a:r>
            <a:r>
              <a:rPr lang="hr-HR" altLang="sr-Latn-RS" dirty="0"/>
              <a:t> </a:t>
            </a:r>
            <a:r>
              <a:rPr lang="hr-HR" altLang="sr-Latn-RS" dirty="0" err="1"/>
              <a:t>with</a:t>
            </a:r>
            <a:r>
              <a:rPr lang="hr-HR" altLang="sr-Latn-RS" dirty="0"/>
              <a:t> </a:t>
            </a:r>
            <a:r>
              <a:rPr lang="hr-HR" altLang="sr-Latn-RS" dirty="0" err="1"/>
              <a:t>life</a:t>
            </a:r>
            <a:r>
              <a:rPr lang="hr-HR" altLang="sr-Latn-RS" dirty="0"/>
              <a:t>") kao kognitivnu komponentu subjektivnog blagostanja, a sreću ("</a:t>
            </a:r>
            <a:r>
              <a:rPr lang="hr-HR" altLang="sr-Latn-RS" dirty="0" err="1"/>
              <a:t>happiness</a:t>
            </a:r>
            <a:r>
              <a:rPr lang="hr-HR" altLang="sr-Latn-RS" dirty="0"/>
              <a:t>") kao emotivnu komponentu.</a:t>
            </a:r>
          </a:p>
        </p:txBody>
      </p:sp>
    </p:spTree>
    <p:extLst>
      <p:ext uri="{BB962C8B-B14F-4D97-AF65-F5344CB8AC3E}">
        <p14:creationId xmlns:p14="http://schemas.microsoft.com/office/powerpoint/2010/main" val="88580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33600" y="304800"/>
            <a:ext cx="8001000" cy="762000"/>
          </a:xfrm>
        </p:spPr>
        <p:txBody>
          <a:bodyPr/>
          <a:lstStyle/>
          <a:p>
            <a:r>
              <a:rPr lang="hr-HR" altLang="sr-Latn-RS" sz="2800" dirty="0"/>
              <a:t>D</a:t>
            </a:r>
            <a:r>
              <a:rPr lang="hr-HR" altLang="sr-Latn-RS" sz="2800" dirty="0">
                <a:cs typeface="Times New Roman" panose="02020603050405020304" pitchFamily="18" charset="0"/>
              </a:rPr>
              <a:t>omen</a:t>
            </a:r>
            <a:r>
              <a:rPr lang="hr-HR" altLang="sr-Latn-RS" sz="2800" dirty="0"/>
              <a:t>e/područja života </a:t>
            </a:r>
            <a:r>
              <a:rPr lang="hr-HR" altLang="sr-Latn-RS" sz="2800" dirty="0">
                <a:cs typeface="Times New Roman" panose="02020603050405020304" pitchFamily="18" charset="0"/>
              </a:rPr>
              <a:t> - </a:t>
            </a:r>
            <a:r>
              <a:rPr lang="hr-HR" altLang="sr-Latn-RS" sz="2800" dirty="0"/>
              <a:t>po važnosti</a:t>
            </a:r>
            <a:endParaRPr lang="en-GB" altLang="sr-Latn-RS" sz="2800" dirty="0"/>
          </a:p>
        </p:txBody>
      </p:sp>
      <p:graphicFrame>
        <p:nvGraphicFramePr>
          <p:cNvPr id="7208" name="Group 40"/>
          <p:cNvGraphicFramePr>
            <a:graphicFrameLocks noGrp="1"/>
          </p:cNvGraphicFramePr>
          <p:nvPr>
            <p:ph type="tbl" idx="1"/>
          </p:nvPr>
        </p:nvGraphicFramePr>
        <p:xfrm>
          <a:off x="2209800" y="1371601"/>
          <a:ext cx="7772400" cy="493998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17-29 god.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30-59 god.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 +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zdravlje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obitelj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zdravlje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obitelj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zdravlje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CC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obitelj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ljubav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duhovni život, religija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prijateljstvo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religija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ljubav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religija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seks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privatni život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prijateljstvo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zadovoljstvo sobom, </a:t>
                      </a: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hr-HR" altLang="sr-Latn-R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smirenost</a:t>
                      </a:r>
                      <a:endParaRPr kumimoji="0" lang="en-GB" altLang="sr-Latn-R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financije</a:t>
                      </a:r>
                      <a:endParaRPr kumimoji="0" lang="en-GB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56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Odnosi starijih osoba s članovima obitelji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U starijoj se dobi mijenjaju odnosi s odraslom </a:t>
            </a:r>
            <a:r>
              <a:rPr lang="hr-HR" dirty="0" smtClean="0"/>
              <a:t>djecom</a:t>
            </a:r>
          </a:p>
          <a:p>
            <a:r>
              <a:rPr lang="hr-HR" dirty="0" smtClean="0"/>
              <a:t>u odnosu s djecom najvažniji </a:t>
            </a:r>
            <a:r>
              <a:rPr lang="hr-HR" dirty="0"/>
              <a:t>postaju ljubav, društvo i stimulacija koju pružaju </a:t>
            </a:r>
            <a:r>
              <a:rPr lang="hr-HR" dirty="0" smtClean="0"/>
              <a:t>im oni pružaju</a:t>
            </a:r>
          </a:p>
          <a:p>
            <a:r>
              <a:rPr lang="hr-HR" dirty="0" smtClean="0"/>
              <a:t>umanjuju </a:t>
            </a:r>
            <a:r>
              <a:rPr lang="hr-HR" dirty="0"/>
              <a:t>se negativni utjecaji tjelesne onesposobljenosti i pojačava se psihička </a:t>
            </a:r>
            <a:r>
              <a:rPr lang="hr-HR" dirty="0" smtClean="0"/>
              <a:t>dobrobit</a:t>
            </a:r>
          </a:p>
          <a:p>
            <a:r>
              <a:rPr lang="hr-HR" dirty="0" smtClean="0"/>
              <a:t>sukobi </a:t>
            </a:r>
            <a:r>
              <a:rPr lang="hr-HR" dirty="0"/>
              <a:t>i loši odnosi s odraslom djecom negativno utječu na tjelesno i psihičko </a:t>
            </a:r>
            <a:r>
              <a:rPr lang="hr-HR" dirty="0" smtClean="0"/>
              <a:t>zdravlje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5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SVRHA RADA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Ovaj rad predstavlja deskriptivnu analizu odnosa korisnika Doma za starije osobe Tisno s članovima obitelji kroz percepciju tih odnosa od strane korisnika i strane članova obitelji.</a:t>
            </a:r>
          </a:p>
          <a:p>
            <a:endParaRPr lang="hr-HR" dirty="0"/>
          </a:p>
          <a:p>
            <a:r>
              <a:rPr lang="hr-HR" dirty="0"/>
              <a:t>Rad donosi pogled na ulogu obitelji u očuvanju kvalitete života iz perspektive pružatelja usluga za osobe starije životne dobi.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95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ISPITANICI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10 korisnika Doma za starije osobe Tisno (u dobi od 75 do 96 godina)</a:t>
            </a:r>
          </a:p>
          <a:p>
            <a:r>
              <a:rPr lang="hr-HR" dirty="0" smtClean="0"/>
              <a:t>5 članova obitelji (tri kćeri, nevjesta i sestra)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777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919</TotalTime>
  <Words>596</Words>
  <Application>Microsoft Office PowerPoint</Application>
  <PresentationFormat>Široki zaslon</PresentationFormat>
  <Paragraphs>88</Paragraphs>
  <Slides>14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Tw Cen MT</vt:lpstr>
      <vt:lpstr>Wingdings</vt:lpstr>
      <vt:lpstr>Kružnica</vt:lpstr>
      <vt:lpstr>Worksheet</vt:lpstr>
      <vt:lpstr>ULOGA OBITELJI U OČUVANJU KVALITETE ŽIVOTA OSOBA STARIJE ŽIVOTNE DOBI</vt:lpstr>
      <vt:lpstr>Kvalitetu života definiramo...</vt:lpstr>
      <vt:lpstr>PowerPointova prezentacija</vt:lpstr>
      <vt:lpstr>temeljni model kvalitete života</vt:lpstr>
      <vt:lpstr>Subjektivna kvaliteta života</vt:lpstr>
      <vt:lpstr>Domene/područja života  - po važnosti</vt:lpstr>
      <vt:lpstr>Odnosi starijih osoba s članovima obitelji</vt:lpstr>
      <vt:lpstr>SVRHA RADA</vt:lpstr>
      <vt:lpstr>ISPITANICI</vt:lpstr>
      <vt:lpstr>POSTUPAK</vt:lpstr>
      <vt:lpstr>skala zadovoljstva životom</vt:lpstr>
      <vt:lpstr>PowerPointova prezentacija</vt:lpstr>
      <vt:lpstr>upitnik</vt:lpstr>
      <vt:lpstr>UMJESTO ZAKLJUČKA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OBITELJI U OČUVANJU KVALITETE ŽIVOTA OSOBA STARIJE ŽIVOTNE DOBI</dc:title>
  <dc:creator>Dom Tisno</dc:creator>
  <cp:lastModifiedBy>Dom Tisno</cp:lastModifiedBy>
  <cp:revision>41</cp:revision>
  <dcterms:created xsi:type="dcterms:W3CDTF">2016-10-04T07:59:13Z</dcterms:created>
  <dcterms:modified xsi:type="dcterms:W3CDTF">2016-10-17T07:28:35Z</dcterms:modified>
</cp:coreProperties>
</file>